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CC"/>
    <a:srgbClr val="FF0066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9" autoAdjust="0"/>
  </p:normalViewPr>
  <p:slideViewPr>
    <p:cSldViewPr>
      <p:cViewPr>
        <p:scale>
          <a:sx n="100" d="100"/>
          <a:sy n="100" d="100"/>
        </p:scale>
        <p:origin x="-130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87F79-E0DF-4693-96D5-9BB7A28BE9E0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28A79-753D-44A3-86E4-6D0D39E77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7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A79-753D-44A3-86E4-6D0D39E770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35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2E358-D405-48BD-AEB5-4B04B4BD0A9B}" type="datetimeFigureOut">
              <a:rPr lang="fr-FR" smtClean="0"/>
              <a:pPr/>
              <a:t>15/01/2013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391607-54B8-4A09-871D-458DC3C9E63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643446"/>
            <a:ext cx="5943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3174" y="5000636"/>
            <a:ext cx="6400800" cy="1400188"/>
          </a:xfrm>
        </p:spPr>
        <p:txBody>
          <a:bodyPr>
            <a:normAutofit/>
          </a:bodyPr>
          <a:lstStyle/>
          <a:p>
            <a:endParaRPr lang="fr-FR" sz="1800" dirty="0" smtClean="0">
              <a:solidFill>
                <a:srgbClr val="FFC000"/>
              </a:solidFill>
              <a:latin typeface="Liberal" pitchFamily="2" charset="0"/>
            </a:endParaRPr>
          </a:p>
          <a:p>
            <a:r>
              <a:rPr lang="fr-FR" sz="1800" dirty="0" smtClean="0">
                <a:solidFill>
                  <a:srgbClr val="FFFF00"/>
                </a:solidFill>
                <a:latin typeface="Ensign" pitchFamily="34" charset="0"/>
              </a:rPr>
              <a:t>www.camping-saint-flour.com</a:t>
            </a:r>
          </a:p>
          <a:p>
            <a:r>
              <a:rPr lang="fr-FR" sz="1800" dirty="0" smtClean="0">
                <a:solidFill>
                  <a:srgbClr val="FFFF00"/>
                </a:solidFill>
                <a:latin typeface="Ensign" pitchFamily="34" charset="0"/>
              </a:rPr>
              <a:t>courrier@camping-saint-flour.com</a:t>
            </a:r>
          </a:p>
          <a:p>
            <a:r>
              <a:rPr lang="fr-FR" sz="1400" dirty="0" smtClean="0">
                <a:latin typeface="Ensign" pitchFamily="34" charset="0"/>
              </a:rPr>
              <a:t>Tél. 04 71 60 43 63 – Fax  04 71 60 02 10</a:t>
            </a:r>
            <a:endParaRPr lang="fr-FR" sz="1400" dirty="0">
              <a:latin typeface="Ensign" pitchFamily="34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5976951" cy="20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michou\Mes documents\Mes images\Photos camping\Garab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4262446" cy="2597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66" y="2071678"/>
            <a:ext cx="6429420" cy="185738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chemeClr val="accent4"/>
                </a:solidFill>
                <a:latin typeface="Celebrity" pitchFamily="2" charset="0"/>
              </a:rPr>
              <a:t>Camping International </a:t>
            </a:r>
            <a:br>
              <a:rPr lang="fr-FR" sz="5400" dirty="0" smtClean="0">
                <a:solidFill>
                  <a:schemeClr val="accent4"/>
                </a:solidFill>
                <a:latin typeface="Celebrity" pitchFamily="2" charset="0"/>
              </a:rPr>
            </a:br>
            <a:r>
              <a:rPr lang="fr-FR" sz="5400" dirty="0" smtClean="0">
                <a:solidFill>
                  <a:schemeClr val="accent4"/>
                </a:solidFill>
                <a:latin typeface="Celebrity" pitchFamily="2" charset="0"/>
              </a:rPr>
              <a:t>«La Roche Murat» ***</a:t>
            </a:r>
            <a:endParaRPr lang="fr-FR" sz="5400" dirty="0">
              <a:solidFill>
                <a:schemeClr val="accent4"/>
              </a:solidFill>
              <a:latin typeface="Celebrity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6302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coin camping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0" y="928688"/>
            <a:ext cx="4500563" cy="5929312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fr-FR" sz="1200" b="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Règlement intérieur</a:t>
            </a: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fr-FR" sz="1000" b="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b="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 camping est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gardé jour et nuit,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avec fermeture des barrières à 22h30. La directrice demeure sur le camping.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 circulation y est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autorisée de 7 h 00 à 22 h 30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 Au-delà de ces horaires les véhicules doivent être garés sur le parking de l’accueil.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Des jeux sont mis à la disposition des enfants, cependant conformément à la législation en vigueur,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ils doivent y être accompagnés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par un parent ou une personne majeure.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 campeurs doivent se servir des containers mis à leur disposition pour y jeter leur détritus, mis au préalable dans des sacs plastiques.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 campeurs doivent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respecter la propreté des sanitaires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afin que, chacun à leur tour, les trouve en parfait état et propre.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 enfants de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moins de 6 ans doivent être accompagnés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pour utiliser les toilettes.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Il est interdit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de jouer dans les sanitaires.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 petit bois attenant au camping est aménagé et réservé aux campeurs. Il est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interdit d’y fumer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Avec l’autorisation préalable de la direction, le barbecue est permis (</a:t>
            </a:r>
            <a:r>
              <a:rPr lang="fr-FR" sz="900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sauf jour de vent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 et à conditions d’avoir à proximité un seau d’eau.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Seuls les chiens et les chats sont admis sur le camping et à conditions qu’ils soient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vaccinés, tatoués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et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muselés, s’ils appartiennent aux catégories le nécessitant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 Ils doivent être maintenus en laisse sur leur emplacement et emmenés à l’extérieur du camping pour faire leurs besoins. Si un incident survenait leur propriétaire est prié de ramasser leur excréments. Le carnet de vaccination est obligatoire et à présenter</a:t>
            </a: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à l’accueil.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 </a:t>
            </a:r>
          </a:p>
          <a:p>
            <a:pPr algn="just">
              <a:buClr>
                <a:schemeClr val="accent3">
                  <a:lumMod val="75000"/>
                </a:schemeClr>
              </a:buClr>
              <a:buNone/>
            </a:pPr>
            <a:endParaRPr lang="fr-FR" sz="10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  <a:buNone/>
            </a:pPr>
            <a:r>
              <a:rPr lang="fr-FR" sz="10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Services</a:t>
            </a:r>
          </a:p>
          <a:p>
            <a:pPr algn="just">
              <a:buClr>
                <a:schemeClr val="accent3">
                  <a:lumMod val="75000"/>
                </a:schemeClr>
              </a:buClr>
              <a:buNone/>
            </a:pP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Côté communication, vous pourrez  envoyer et recevoir du courrier, des fax, vous pourrez téléphoner et si vous avez un ordinateur , vous connecter à internet via la borne wifi du camping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 soir vous pourrez commander pain et viennoiseries qui seront à votre disposition le matin dès 8 h 00 où tout simplement prendre un petit déjeuner 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Pour laver votre linge, vous pourrez avoir accès à  une machine à laver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 l’accueil  vous trouverez de la documentation et des informations touristiques.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72330" y="1214422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 smtClean="0">
                <a:latin typeface="Calibri" pitchFamily="34" charset="0"/>
              </a:rPr>
              <a:t> 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Le camping est ouvert de 7h à 22 h 30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Le bureau est ouvert de 8 h  à 22 h 30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En cas d’urgence, la directrice peut-être contactée la nuit à l’accueil</a:t>
            </a:r>
            <a:r>
              <a:rPr lang="fr-FR" sz="900" dirty="0" smtClean="0">
                <a:latin typeface="Calibri" pitchFamily="34" charset="0"/>
              </a:rPr>
              <a:t>    </a:t>
            </a:r>
            <a:endParaRPr lang="fr-FR" sz="900" dirty="0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7752" y="2428868"/>
            <a:ext cx="2286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Aire de jeux  est aménagée pour les enfants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Un terrain de volley/tennis ballon se trouve à côté des jeux pour enfants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Un terrain de boules est aménagé </a:t>
            </a:r>
            <a:endParaRPr lang="fr-FR" sz="900" dirty="0">
              <a:latin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00892" y="3929066"/>
            <a:ext cx="2143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Le terrain comporte 110 emplacements herbeux, semi-ombragés, numérotés et délimités par des haies de troènes. </a:t>
            </a:r>
          </a:p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Le petit bois est aménagé de tables pour vos pique-niques </a:t>
            </a:r>
            <a:endParaRPr lang="fr-FR" sz="900" dirty="0">
              <a:latin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857752" y="5214950"/>
            <a:ext cx="214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Situé à 1.5 km de la ville basse et à 3 km du centre historique, le camping se trouve à la campagne  avec vue dans sa partie sud, sur la cité médiévale de Saint </a:t>
            </a:r>
            <a:r>
              <a:rPr lang="fr-FR" sz="9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Flour</a:t>
            </a: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Son accès est facile pour les caravanes avec un accès direct depuis le rond-point de la sortie n° 28 de la A75</a:t>
            </a:r>
            <a:endParaRPr lang="fr-FR" sz="900" dirty="0">
              <a:latin typeface="Calibri" pitchFamily="34" charset="0"/>
            </a:endParaRPr>
          </a:p>
        </p:txBody>
      </p:sp>
      <p:pic>
        <p:nvPicPr>
          <p:cNvPr id="1028" name="Picture 4" descr="C:\Documents and Settings\michou\Mes documents\Mes images\Photos camping\DSC0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636"/>
            <a:ext cx="2002925" cy="15001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9" name="Picture 5" descr="C:\Documents and Settings\michou\Mes documents\Mes images\Photos camping\campi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1969975" cy="11430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0" name="Picture 6" descr="D:\sauvegarde michou\CAMPING\PHOTO CAMPING\Accue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28670"/>
            <a:ext cx="2051286" cy="1285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1" name="Picture 7" descr="D:\sauvegarde michou\CAMPING\PHOTO CAMPING\Aire de jeu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1914525" cy="1431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6858016" y="928670"/>
            <a:ext cx="2124548" cy="1685935"/>
            <a:chOff x="6786578" y="928670"/>
            <a:chExt cx="2124548" cy="1685935"/>
          </a:xfrm>
        </p:grpSpPr>
        <p:pic>
          <p:nvPicPr>
            <p:cNvPr id="20" name="Image 19" descr="D:\sauvegarde michou\CAMPING\PHOTO CAMPING\Entrée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6578" y="928670"/>
              <a:ext cx="2124548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6786578" y="2357430"/>
              <a:ext cx="11620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Entrée du camping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858016" y="2857496"/>
            <a:ext cx="2143140" cy="1614497"/>
            <a:chOff x="6786578" y="2786058"/>
            <a:chExt cx="2143140" cy="1614497"/>
          </a:xfrm>
        </p:grpSpPr>
        <p:pic>
          <p:nvPicPr>
            <p:cNvPr id="23" name="Image 22" descr="D:\sauvegarde michou\CAMPING\PHOTO CAMPING\empl bas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6578" y="2786058"/>
              <a:ext cx="214314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500958" y="4143380"/>
              <a:ext cx="14192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Emplacements côté sud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55726"/>
              </p:ext>
            </p:extLst>
          </p:nvPr>
        </p:nvGraphicFramePr>
        <p:xfrm>
          <a:off x="2357423" y="2357430"/>
          <a:ext cx="4429155" cy="1743092"/>
        </p:xfrm>
        <a:graphic>
          <a:graphicData uri="http://schemas.openxmlformats.org/drawingml/2006/table">
            <a:tbl>
              <a:tblPr/>
              <a:tblGrid>
                <a:gridCol w="1571635"/>
                <a:gridCol w="897074"/>
                <a:gridCol w="1016528"/>
                <a:gridCol w="943918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 smtClean="0">
                        <a:solidFill>
                          <a:srgbClr val="FFFFFF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TARIFS </a:t>
                      </a:r>
                      <a:r>
                        <a:rPr lang="fr-FR" sz="900" b="1" dirty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CAMPING</a:t>
                      </a:r>
                      <a:endParaRPr lang="fr-FR" sz="9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(</a:t>
                      </a:r>
                      <a:r>
                        <a:rPr lang="fr-FR" sz="900" b="1" dirty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taxe de séjour </a:t>
                      </a:r>
                      <a:r>
                        <a:rPr lang="fr-FR" sz="900" b="1" dirty="0" smtClean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incluse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 0.50 </a:t>
                      </a:r>
                      <a:r>
                        <a:rPr lang="fr-FR" sz="900" b="1" dirty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€ </a:t>
                      </a:r>
                      <a:endParaRPr lang="fr-FR" sz="900" b="1" dirty="0" smtClean="0">
                        <a:solidFill>
                          <a:srgbClr val="FFFFFF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par </a:t>
                      </a:r>
                      <a:r>
                        <a:rPr lang="fr-FR" sz="900" b="1" dirty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nuit et </a:t>
                      </a:r>
                      <a:r>
                        <a:rPr lang="fr-FR" sz="900" b="1" dirty="0" smtClean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par personne</a:t>
                      </a:r>
                      <a:r>
                        <a:rPr lang="fr-FR" sz="900" b="1" dirty="0">
                          <a:solidFill>
                            <a:srgbClr val="FFFFFF"/>
                          </a:solidFill>
                          <a:latin typeface="Comic Sans MS" pitchFamily="66" charset="0"/>
                          <a:ea typeface="Times New Roman"/>
                        </a:rPr>
                        <a:t>)</a:t>
                      </a:r>
                      <a:endParaRPr lang="fr-FR" sz="9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atin typeface="Comic Sans MS"/>
                          <a:ea typeface="Times New Roman"/>
                        </a:rPr>
                        <a:t>Emplacement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omic Sans MS"/>
                          <a:ea typeface="Times New Roman"/>
                        </a:rPr>
                        <a:t>seul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omic Sans MS"/>
                          <a:ea typeface="Times New Roman"/>
                        </a:rPr>
                        <a:t>tente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omic Sans MS"/>
                          <a:ea typeface="Times New Roman"/>
                        </a:rPr>
                        <a:t>Emplacement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omic Sans MS"/>
                          <a:ea typeface="Times New Roman"/>
                        </a:rPr>
                        <a:t>avec électricité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omic Sans MS"/>
                          <a:ea typeface="Times New Roman"/>
                        </a:rPr>
                        <a:t>caravane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omic Sans MS"/>
                          <a:ea typeface="Times New Roman"/>
                        </a:rPr>
                        <a:t>Emplacement Confort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 dirty="0">
                          <a:latin typeface="Comic Sans MS"/>
                          <a:ea typeface="Times New Roman"/>
                        </a:rPr>
                        <a:t>(eau-</a:t>
                      </a:r>
                      <a:r>
                        <a:rPr lang="fr-FR" sz="700" b="1" dirty="0" err="1">
                          <a:latin typeface="Comic Sans MS"/>
                          <a:ea typeface="Times New Roman"/>
                        </a:rPr>
                        <a:t>élect</a:t>
                      </a:r>
                      <a:r>
                        <a:rPr lang="fr-FR" sz="700" b="1" dirty="0">
                          <a:latin typeface="Comic Sans MS"/>
                          <a:ea typeface="Times New Roman"/>
                        </a:rPr>
                        <a:t>.-tout </a:t>
                      </a:r>
                      <a:endParaRPr lang="fr-FR" sz="700" b="1" dirty="0" smtClean="0">
                        <a:latin typeface="Comic Sans MS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 dirty="0" smtClean="0">
                          <a:latin typeface="Comic Sans MS"/>
                          <a:ea typeface="Times New Roman"/>
                        </a:rPr>
                        <a:t>à </a:t>
                      </a:r>
                      <a:r>
                        <a:rPr lang="fr-FR" sz="700" b="1" dirty="0">
                          <a:latin typeface="Comic Sans MS"/>
                          <a:ea typeface="Times New Roman"/>
                        </a:rPr>
                        <a:t>l'égout)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omic Sans MS"/>
                          <a:ea typeface="Times New Roman"/>
                        </a:rPr>
                        <a:t>Redevance de base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omic Sans MS"/>
                          <a:ea typeface="Times New Roman"/>
                        </a:rPr>
                        <a:t>ou Garage Mort </a:t>
                      </a:r>
                      <a:endParaRPr lang="fr-FR" sz="900" dirty="0" smtClean="0">
                        <a:latin typeface="Comic Sans MS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fr-FR" sz="900" dirty="0">
                          <a:latin typeface="Comic Sans MS"/>
                          <a:ea typeface="Times New Roman"/>
                        </a:rPr>
                        <a:t>hors saison)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6.20 </a:t>
                      </a:r>
                      <a:r>
                        <a:rPr lang="fr-FR" sz="900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9,00 </a:t>
                      </a:r>
                      <a:r>
                        <a:rPr lang="fr-FR" sz="900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13,20 </a:t>
                      </a:r>
                      <a:r>
                        <a:rPr lang="fr-FR" sz="900" i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omic Sans MS"/>
                          <a:ea typeface="Times New Roman"/>
                        </a:rPr>
                        <a:t>Forfait 1 personne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9.40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12.20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i="1" baseline="0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16.5</a:t>
                      </a:r>
                      <a:r>
                        <a:rPr lang="fr-FR" sz="900" i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0 </a:t>
                      </a:r>
                      <a:r>
                        <a:rPr lang="fr-FR" sz="900" i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omic Sans MS"/>
                          <a:ea typeface="Times New Roman"/>
                        </a:rPr>
                        <a:t>Forfait 2 personnes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12.70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15.50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19.80 </a:t>
                      </a:r>
                      <a:r>
                        <a:rPr lang="fr-FR" sz="900" i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49921"/>
              </p:ext>
            </p:extLst>
          </p:nvPr>
        </p:nvGraphicFramePr>
        <p:xfrm>
          <a:off x="3286117" y="4714885"/>
          <a:ext cx="2571767" cy="1481458"/>
        </p:xfrm>
        <a:graphic>
          <a:graphicData uri="http://schemas.openxmlformats.org/drawingml/2006/table">
            <a:tbl>
              <a:tblPr/>
              <a:tblGrid>
                <a:gridCol w="1588351"/>
                <a:gridCol w="983416"/>
              </a:tblGrid>
              <a:tr h="250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latin typeface="Trebuchet MS"/>
                          <a:ea typeface="Times New Roman"/>
                        </a:rPr>
                        <a:t>Suppléments camping</a:t>
                      </a:r>
                      <a:endParaRPr lang="fr-FR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Comic Sans MS"/>
                          <a:ea typeface="Times New Roman"/>
                        </a:rPr>
                        <a:t>Personne supplémentaire 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Comic Sans MS"/>
                          <a:ea typeface="Times New Roman"/>
                        </a:rPr>
                        <a:t>ou visiteur  </a:t>
                      </a:r>
                      <a:r>
                        <a:rPr lang="fr-FR" sz="800">
                          <a:latin typeface="Calibri"/>
                          <a:ea typeface="Times New Roman"/>
                        </a:rPr>
                        <a:t>(TS 0.40 € incluse)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3.30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Comic Sans MS"/>
                          <a:ea typeface="Times New Roman"/>
                        </a:rPr>
                        <a:t>Enfant jusqu'à 4 ans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gratuit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Comic Sans MS"/>
                          <a:ea typeface="Times New Roman"/>
                        </a:rPr>
                        <a:t>Enfant de 5 à 12 ans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1.65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Comic Sans MS"/>
                          <a:ea typeface="Times New Roman"/>
                        </a:rPr>
                        <a:t>Véhicule supplémentaire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1.70 </a:t>
                      </a:r>
                      <a:r>
                        <a:rPr lang="fr-FR" sz="900" b="1" dirty="0">
                          <a:solidFill>
                            <a:srgbClr val="00B050"/>
                          </a:solidFill>
                          <a:latin typeface="Comic Sans MS"/>
                          <a:ea typeface="Times New Roman"/>
                        </a:rPr>
                        <a:t>€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Groupe 23"/>
          <p:cNvGrpSpPr/>
          <p:nvPr/>
        </p:nvGrpSpPr>
        <p:grpSpPr>
          <a:xfrm>
            <a:off x="142844" y="1000108"/>
            <a:ext cx="2147896" cy="1685935"/>
            <a:chOff x="142844" y="1000108"/>
            <a:chExt cx="2147896" cy="1685935"/>
          </a:xfrm>
        </p:grpSpPr>
        <p:pic>
          <p:nvPicPr>
            <p:cNvPr id="1027" name="Picture 3" descr="D:\sauvegarde michou\CAMPING\PHOTO CAMPING\2006_06_10\100_FUJI-DSCF0020_DSCF00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000108"/>
              <a:ext cx="2143140" cy="1603942"/>
            </a:xfrm>
            <a:prstGeom prst="rect">
              <a:avLst/>
            </a:prstGeom>
            <a:noFill/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357290" y="2428868"/>
              <a:ext cx="9334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Salle de réunion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42844" y="2928934"/>
            <a:ext cx="2143140" cy="1685935"/>
            <a:chOff x="2428860" y="2857496"/>
            <a:chExt cx="2143140" cy="1685935"/>
          </a:xfrm>
        </p:grpSpPr>
        <p:pic>
          <p:nvPicPr>
            <p:cNvPr id="1028" name="Picture 4" descr="D:\sauvegarde michou\CAMPING\PHOTO CAMPING\2006_06_10\100_FUJI-DSCF0018_DSCF00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8860" y="2857496"/>
              <a:ext cx="2143140" cy="1605220"/>
            </a:xfrm>
            <a:prstGeom prst="rect">
              <a:avLst/>
            </a:prstGeom>
            <a:noFill/>
          </p:spPr>
        </p:pic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3214678" y="4286256"/>
              <a:ext cx="13525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Intérieur salle de réunion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42844" y="4786322"/>
            <a:ext cx="2214578" cy="1741022"/>
            <a:chOff x="2357422" y="4802673"/>
            <a:chExt cx="2214578" cy="1741022"/>
          </a:xfrm>
        </p:grpSpPr>
        <p:pic>
          <p:nvPicPr>
            <p:cNvPr id="1029" name="Picture 5" descr="D:\sauvegarde michou\CAMPING\PHOTO CAMPING\2006_06_10\100_FUJI-DSCF0019_DSCF001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4802673"/>
              <a:ext cx="2214578" cy="1658729"/>
            </a:xfrm>
            <a:prstGeom prst="rect">
              <a:avLst/>
            </a:prstGeom>
            <a:noFill/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2571736" y="6286520"/>
              <a:ext cx="14478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Espace petits déjeuners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6786578" y="4786322"/>
            <a:ext cx="2209930" cy="1685935"/>
            <a:chOff x="4429124" y="4857760"/>
            <a:chExt cx="2209930" cy="1685935"/>
          </a:xfrm>
        </p:grpSpPr>
        <p:pic>
          <p:nvPicPr>
            <p:cNvPr id="2" name="Picture 6" descr="D:\sauvegarde michou\CAMPING\PHOTO CAMPING\101-0154_IM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9124" y="4857760"/>
              <a:ext cx="2209930" cy="1656759"/>
            </a:xfrm>
            <a:prstGeom prst="rect">
              <a:avLst/>
            </a:prstGeom>
            <a:noFill/>
          </p:spPr>
        </p:pic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4429124" y="6286520"/>
              <a:ext cx="18192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Vue desserte et emplacements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55575"/>
            <a:ext cx="8229600" cy="630238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coin chalets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1000108"/>
            <a:ext cx="8786842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Pour un séjour l’été…</a:t>
            </a: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…ou l’hiver !</a:t>
            </a: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</p:txBody>
      </p:sp>
      <p:pic>
        <p:nvPicPr>
          <p:cNvPr id="5" name="Image 4" descr="C:\Documents and Settings\michou\Mes documents\Mes images\Photos camping\Campin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760720" cy="218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:\sauvegarde michou\CAMPING\PHOTO CAMPING\photo rm ot2008\Chalets_hi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357694"/>
            <a:ext cx="5760720" cy="228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14422"/>
            <a:ext cx="30003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Descriptif</a:t>
            </a: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Liberal" pitchFamily="2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Superficie d’environ 40 m</a:t>
            </a:r>
            <a:r>
              <a:rPr lang="fr-FR" sz="900" baseline="30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</a:t>
            </a:r>
            <a:endParaRPr lang="fr-FR" sz="1200" baseline="30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Liberal" pitchFamily="2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Composé d’une pièce de vie avec sa kitchenette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                  de deux chambres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                 d’une salle de bain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                  d’un WC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2238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286380" y="1214422"/>
            <a:ext cx="35004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Equipement</a:t>
            </a:r>
          </a:p>
          <a:p>
            <a:pPr algn="just"/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/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  <a:buFont typeface="Liberal" pitchFamily="2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pièce de vie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est équipée d’un canapé gigogne, d’un meuble de rangement, d’un téléviseur , d’une table et ses  6 chaises et d’un téléphone permettant de recevoir des appels  par sa ligne directe et relié au standard de l’accueil pour la facturation des appels envoyés.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Liberal" pitchFamily="2" charset="0"/>
              <a:buChar char="•"/>
            </a:pP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 kitchenette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comprend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1 lave vaisselle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1 réfrigérateur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1 four électrique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1 hotte aspirante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1 cafetière électrique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2 placards de rangement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ainsi que tous les ustensiles pour cuisiner et toute la vaisselle.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salle de bain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est équipée d’un lavabo, d’une douche et d’une poubelle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 placard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du ballon d’eau chaude est équipé d’un lave linge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1</a:t>
            </a:r>
            <a:r>
              <a:rPr lang="fr-FR" sz="900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ère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chambre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est équipée d’un lit deux personnes avec deux oreillers , une couverture, un dessus de lit et une lampe de chevet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2</a:t>
            </a:r>
            <a:r>
              <a:rPr lang="fr-FR" sz="900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ème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chambre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est équipé de deux lits  une personne avec ses oreillers , ses couvertures, ses dessus de lit ainsi qu’une lampe de chevet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supplément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1 table à repasser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1 fer à repasser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1 salon de jardin avec ses 6 chaises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1 parasol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certains sont équipés d’un lit parapluie et d’une chaise bébé.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Les 5/6 places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sont équipés d’une literie pour le canapé gigogne offrant deux couchages.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fr-FR" sz="9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                                                   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/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pPr algn="just"/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86050" y="464344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 des chalets </a:t>
            </a:r>
            <a:r>
              <a:rPr lang="fr-FR" sz="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est équipé extérieurement avec une rampe d’accès et intérieurement</a:t>
            </a:r>
          </a:p>
          <a:p>
            <a:pPr algn="just"/>
            <a:r>
              <a:rPr lang="fr-FR" sz="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aux normes pour une personne à mobilité réduite</a:t>
            </a:r>
            <a:endParaRPr lang="fr-FR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D:\sauvegarde michou\CAMPING\PHOTO CAMPING\handicap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2638425" cy="1933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571472" y="785794"/>
            <a:ext cx="2500330" cy="1882023"/>
            <a:chOff x="2857488" y="857233"/>
            <a:chExt cx="2500330" cy="1882023"/>
          </a:xfrm>
        </p:grpSpPr>
        <p:pic>
          <p:nvPicPr>
            <p:cNvPr id="2050" name="Picture 2" descr="D:\sauvegarde michou\CAMPING\PHOTO CAMPING\photo rm ot2008\chale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488" y="857233"/>
              <a:ext cx="2500330" cy="18712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2857488" y="2500306"/>
              <a:ext cx="2148342" cy="23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De la terrasse, vue sur Saint-Flour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14348" y="4857760"/>
            <a:ext cx="2428892" cy="1819286"/>
            <a:chOff x="3214678" y="4929198"/>
            <a:chExt cx="2428892" cy="1819286"/>
          </a:xfrm>
        </p:grpSpPr>
        <p:pic>
          <p:nvPicPr>
            <p:cNvPr id="2051" name="Picture 3" descr="D:\sauvegarde michou\CAMPING\PHOTO CAMPING\photo rm ot2008\chalet_interieu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4929198"/>
              <a:ext cx="2428892" cy="18178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214678" y="6500834"/>
              <a:ext cx="8858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Le  coin repas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85720" y="2857496"/>
            <a:ext cx="2386807" cy="1819286"/>
            <a:chOff x="142844" y="2857496"/>
            <a:chExt cx="2386807" cy="1819286"/>
          </a:xfrm>
        </p:grpSpPr>
        <p:pic>
          <p:nvPicPr>
            <p:cNvPr id="2052" name="Picture 4" descr="D:\sauvegarde michou\CAMPING\PHOTO CAMPING\intérieur chalets\101-0101_IM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2857496"/>
              <a:ext cx="2386807" cy="17859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1785918" y="4429132"/>
              <a:ext cx="71438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Le  séjour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643306" y="785794"/>
            <a:ext cx="2428892" cy="1890724"/>
            <a:chOff x="5857884" y="714356"/>
            <a:chExt cx="2428892" cy="1890724"/>
          </a:xfrm>
        </p:grpSpPr>
        <p:pic>
          <p:nvPicPr>
            <p:cNvPr id="2053" name="Picture 5" descr="D:\sauvegarde michou\CAMPING\PHOTO CAMPING\intérieur chalets\100-0092_IM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84" y="714356"/>
              <a:ext cx="2428892" cy="18216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7072330" y="2357430"/>
              <a:ext cx="114300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Situation chalet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143240" y="2857496"/>
            <a:ext cx="2428892" cy="1817440"/>
            <a:chOff x="5572132" y="2928934"/>
            <a:chExt cx="2428892" cy="1817440"/>
          </a:xfrm>
        </p:grpSpPr>
        <p:pic>
          <p:nvPicPr>
            <p:cNvPr id="2054" name="Picture 6" descr="D:\sauvegarde michou\CAMPING\PHOTO CAMPING\intérieur chalets\100-0100_IM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72132" y="2928934"/>
              <a:ext cx="2428892" cy="18174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715140" y="4500570"/>
              <a:ext cx="1179748" cy="2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La kitchenette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000496" y="4857760"/>
            <a:ext cx="2428860" cy="1817777"/>
            <a:chOff x="5929322" y="3500438"/>
            <a:chExt cx="2428860" cy="1817777"/>
          </a:xfrm>
        </p:grpSpPr>
        <p:pic>
          <p:nvPicPr>
            <p:cNvPr id="2055" name="Picture 7" descr="D:\sauvegarde michou\CAMPING\PHOTO CAMPING\intérieur chalets\101-0104_IM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29322" y="3500438"/>
              <a:ext cx="2428860" cy="181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000760" y="5072074"/>
              <a:ext cx="1179748" cy="238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      La terrasse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6" name="Picture 8" descr="C:\Documents and Settings\michou\Mes documents\Mes images\photo rm ot2008\S de ba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785794"/>
            <a:ext cx="1924050" cy="2257425"/>
          </a:xfrm>
          <a:prstGeom prst="rect">
            <a:avLst/>
          </a:prstGeom>
          <a:noFill/>
        </p:spPr>
      </p:pic>
      <p:pic>
        <p:nvPicPr>
          <p:cNvPr id="2058" name="Picture 10" descr="C:\Documents and Settings\michou\Mes documents\Mes images\photo rm ot2008\chambre enfa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357694"/>
            <a:ext cx="1828800" cy="2343150"/>
          </a:xfrm>
          <a:prstGeom prst="rect">
            <a:avLst/>
          </a:prstGeom>
          <a:noFill/>
        </p:spPr>
      </p:pic>
      <p:grpSp>
        <p:nvGrpSpPr>
          <p:cNvPr id="41" name="Groupe 40"/>
          <p:cNvGrpSpPr/>
          <p:nvPr/>
        </p:nvGrpSpPr>
        <p:grpSpPr>
          <a:xfrm>
            <a:off x="6000760" y="2643182"/>
            <a:ext cx="2533650" cy="2033600"/>
            <a:chOff x="6000760" y="2643182"/>
            <a:chExt cx="2533650" cy="2033600"/>
          </a:xfrm>
        </p:grpSpPr>
        <p:pic>
          <p:nvPicPr>
            <p:cNvPr id="2057" name="Picture 9" descr="C:\Documents and Settings\michou\Mes documents\Mes images\photo rm ot2008\chambre parent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0760" y="2643182"/>
              <a:ext cx="2533650" cy="2009775"/>
            </a:xfrm>
            <a:prstGeom prst="rect">
              <a:avLst/>
            </a:prstGeom>
            <a:noFill/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6000760" y="4429132"/>
              <a:ext cx="1214446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Chambre des parents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215206" y="6429396"/>
            <a:ext cx="150019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Chambre enfants  2 lits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550159"/>
            <a:ext cx="478634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Périodes de location</a:t>
            </a: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Tarifs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2013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900" b="1" u="sng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900" b="1" u="sng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900" b="1" u="sng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900" b="1" u="sng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900" b="1" u="sng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900" b="1" u="sng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900" b="1" u="sng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900" b="1" u="sng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Prévoir </a:t>
            </a:r>
            <a:r>
              <a:rPr lang="fr-FR" sz="900" b="1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en sus</a:t>
            </a:r>
            <a:r>
              <a:rPr lang="fr-FR" sz="9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:  1 chèque de caution de 200 €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fr-FR" sz="9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150 € </a:t>
            </a: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qui vous seront restitués avant votre départ et après état des lieux, si aucune dégradation où manque de matériel n'est constaté, et </a:t>
            </a:r>
            <a:r>
              <a:rPr lang="fr-FR" sz="9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50 €</a:t>
            </a: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si la location a été totalement nettoyée avant votre départ)</a:t>
            </a: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  <a:p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12121"/>
              </p:ext>
            </p:extLst>
          </p:nvPr>
        </p:nvGraphicFramePr>
        <p:xfrm>
          <a:off x="214282" y="908720"/>
          <a:ext cx="6095990" cy="1959190"/>
        </p:xfrm>
        <a:graphic>
          <a:graphicData uri="http://schemas.openxmlformats.org/drawingml/2006/table">
            <a:tbl>
              <a:tblPr/>
              <a:tblGrid>
                <a:gridCol w="682643"/>
                <a:gridCol w="159283"/>
                <a:gridCol w="159283"/>
                <a:gridCol w="159283"/>
                <a:gridCol w="159283"/>
                <a:gridCol w="159283"/>
                <a:gridCol w="159283"/>
                <a:gridCol w="159283"/>
                <a:gridCol w="159283"/>
                <a:gridCol w="159283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  <a:gridCol w="180900"/>
              </a:tblGrid>
              <a:tr h="218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2013</a:t>
                      </a:r>
                      <a:endParaRPr lang="fr-FR" sz="11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Janvier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99CC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99CC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99CC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Times New Roman"/>
                        </a:rPr>
                        <a:t>Février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Times New Roman"/>
                        </a:rPr>
                        <a:t>Mars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Avril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Mai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Juin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Juillet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Times New Roman"/>
                        </a:rPr>
                        <a:t>Août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Times New Roman"/>
                        </a:rPr>
                        <a:t>Septembre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Octobre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Novembre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Décembre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21" marR="39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09061"/>
              </p:ext>
            </p:extLst>
          </p:nvPr>
        </p:nvGraphicFramePr>
        <p:xfrm>
          <a:off x="323841" y="3429000"/>
          <a:ext cx="5924550" cy="2664172"/>
        </p:xfrm>
        <a:graphic>
          <a:graphicData uri="http://schemas.openxmlformats.org/drawingml/2006/table">
            <a:tbl>
              <a:tblPr/>
              <a:tblGrid>
                <a:gridCol w="1868805"/>
                <a:gridCol w="629920"/>
                <a:gridCol w="630555"/>
                <a:gridCol w="629920"/>
                <a:gridCol w="1082675"/>
                <a:gridCol w="108267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 dirty="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Century Gothic"/>
                          <a:ea typeface="Times New Roman"/>
                        </a:rPr>
                        <a:t>1 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Century Gothic"/>
                          <a:ea typeface="Times New Roman"/>
                        </a:rPr>
                        <a:t>semaine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Century Gothic"/>
                          <a:ea typeface="Times New Roman"/>
                        </a:rPr>
                        <a:t>2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Century Gothic"/>
                          <a:ea typeface="Times New Roman"/>
                        </a:rPr>
                        <a:t>semaines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latin typeface="Century Gothic"/>
                          <a:ea typeface="Times New Roman"/>
                        </a:rPr>
                        <a:t>3 semaines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Century Gothic"/>
                          <a:ea typeface="Times New Roman"/>
                        </a:rPr>
                        <a:t>Semaine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latin typeface="Century Gothic"/>
                          <a:ea typeface="Times New Roman"/>
                        </a:rPr>
                        <a:t>supplémentaire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Century Gothic"/>
                          <a:ea typeface="Times New Roman"/>
                        </a:rPr>
                        <a:t>W.E.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latin typeface="Century Gothic"/>
                          <a:ea typeface="Times New Roman"/>
                        </a:rPr>
                        <a:t>Prix à la nuit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/>
                          <a:ea typeface="Times New Roman"/>
                          <a:cs typeface="+mn-cs"/>
                        </a:rPr>
                        <a:t>                                            </a:t>
                      </a: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pers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350 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655 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979  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304 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</a:t>
                      </a: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423 </a:t>
                      </a:r>
                      <a:r>
                        <a:rPr lang="fr-FR" sz="10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804 €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1169 </a:t>
                      </a: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359 </a:t>
                      </a:r>
                      <a:r>
                        <a:rPr lang="fr-FR" sz="10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Impossible en</a:t>
                      </a:r>
                      <a:endParaRPr lang="fr-FR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                                 </a:t>
                      </a:r>
                      <a:r>
                        <a:rPr lang="fr-FR" sz="1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5/6 </a:t>
                      </a: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</a:t>
                      </a:r>
                      <a:r>
                        <a:rPr lang="fr-FR" sz="1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</a:t>
                      </a:r>
                      <a:endParaRPr lang="fr-FR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485 </a:t>
                      </a:r>
                      <a:r>
                        <a:rPr lang="fr-FR" sz="10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855 </a:t>
                      </a:r>
                      <a:r>
                        <a:rPr lang="fr-FR" sz="10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1242 </a:t>
                      </a:r>
                      <a:r>
                        <a:rPr lang="fr-FR" sz="10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373 </a:t>
                      </a:r>
                      <a:r>
                        <a:rPr lang="fr-FR" sz="10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€</a:t>
                      </a:r>
                      <a:endParaRPr lang="fr-FR" sz="100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pleine saison</a:t>
                      </a:r>
                      <a:endParaRPr lang="fr-FR" sz="1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u="sng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Taxe de séjour en sus</a:t>
                      </a:r>
                      <a:r>
                        <a:rPr lang="fr-FR" sz="9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 : 0.40 € par nuit et par personne de plus de 12 </a:t>
                      </a:r>
                      <a:r>
                        <a:rPr lang="fr-FR" sz="9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ans  pour toutes les périodes</a:t>
                      </a:r>
                      <a:endParaRPr lang="fr-FR" sz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0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+mn-cs"/>
                        </a:rPr>
                        <a:t>                                                2 pers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294 </a:t>
                      </a: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541 </a:t>
                      </a: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752 </a:t>
                      </a: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55 €</a:t>
                      </a: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</a:t>
                      </a: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366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680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984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65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                                 5/6 pl.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415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735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1045 </a:t>
                      </a: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  <a:endParaRPr lang="fr-FR" sz="1000" b="0" dirty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0">
                        <a:solidFill>
                          <a:schemeClr val="accent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75 </a:t>
                      </a:r>
                      <a:r>
                        <a:rPr lang="fr-FR" sz="1000" b="0" dirty="0">
                          <a:solidFill>
                            <a:schemeClr val="accent2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+mn-cs"/>
                        </a:rPr>
                        <a:t>                                                2 pers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242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443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636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212 </a:t>
                      </a: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  <a:endParaRPr lang="fr-FR" sz="1000" b="0" dirty="0">
                        <a:solidFill>
                          <a:srgbClr val="00B05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55 €</a:t>
                      </a:r>
                      <a:endParaRPr lang="fr-FR" sz="1000" b="0" dirty="0">
                        <a:solidFill>
                          <a:srgbClr val="00B05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7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 </a:t>
                      </a: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300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556 </a:t>
                      </a: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  <a:endParaRPr lang="fr-FR" sz="1000" b="0" dirty="0">
                        <a:solidFill>
                          <a:srgbClr val="00B05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811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249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65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                                 5/6 pl.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345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610 €</a:t>
                      </a:r>
                      <a:endParaRPr lang="fr-FR" sz="1000" b="0" dirty="0">
                        <a:solidFill>
                          <a:srgbClr val="00B05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875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260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75 </a:t>
                      </a:r>
                      <a:r>
                        <a:rPr lang="fr-FR" sz="1000" b="0" dirty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</a:rPr>
                        <a:t>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08856" y="2833514"/>
            <a:ext cx="61436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</a:rPr>
              <a:t>Conditions de location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</a:rPr>
              <a:t> : Un acompte de 25 % du montant de la location vous sera demandé pour confirmer votre réservation,  le solde étant à régler à votre arrivée</a:t>
            </a:r>
            <a:r>
              <a:rPr lang="fr-FR" sz="9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3702" y="592933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cellor" pitchFamily="2" charset="0"/>
              </a:rPr>
              <a:t>Notre équipe sera toujours à votre entière disposition pour que votre séjour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cellor" pitchFamily="2" charset="0"/>
              </a:rPr>
              <a:t>soit le plus 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cellor" pitchFamily="2" charset="0"/>
              </a:rPr>
              <a:t>agréable.</a:t>
            </a:r>
            <a:endParaRPr lang="fr-FR" sz="1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3650624"/>
            <a:ext cx="1188000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FFFF"/>
                </a:solidFill>
                <a:latin typeface="Balloon" pitchFamily="2" charset="0"/>
              </a:rPr>
              <a:t>Tarif pleine saison</a:t>
            </a:r>
            <a:endParaRPr lang="fr-FR" sz="1000" b="1" dirty="0">
              <a:solidFill>
                <a:srgbClr val="FFFFFF"/>
              </a:solidFill>
              <a:latin typeface="Balloon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4522440"/>
            <a:ext cx="1188000" cy="252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  <a:latin typeface="Balloon" pitchFamily="2" charset="0"/>
              </a:rPr>
              <a:t>Tarif demi-saison</a:t>
            </a:r>
            <a:endParaRPr lang="fr-FR" sz="1000" b="1" dirty="0">
              <a:solidFill>
                <a:schemeClr val="bg1"/>
              </a:solidFill>
              <a:latin typeface="Balloon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244" y="5366688"/>
            <a:ext cx="1188000" cy="252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  <a:latin typeface="Balloon" pitchFamily="2" charset="0"/>
              </a:rPr>
              <a:t>Tarif hors-saison</a:t>
            </a:r>
            <a:endParaRPr lang="fr-FR" sz="1000" b="1" dirty="0">
              <a:solidFill>
                <a:schemeClr val="bg1"/>
              </a:solidFill>
              <a:latin typeface="Balloo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3186106" cy="28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Activités, détente, circuits, visites …</a:t>
            </a:r>
          </a:p>
          <a:p>
            <a:pPr>
              <a:buNone/>
            </a:pPr>
            <a:endParaRPr lang="fr-FR" sz="1200" dirty="0">
              <a:solidFill>
                <a:schemeClr val="accent3">
                  <a:lumMod val="75000"/>
                </a:schemeClr>
              </a:solidFill>
              <a:latin typeface="Liberal" pitchFamily="2" charset="0"/>
            </a:endParaRPr>
          </a:p>
        </p:txBody>
      </p:sp>
      <p:pic>
        <p:nvPicPr>
          <p:cNvPr id="1026" name="Picture 2" descr="C:\Documents and Settings\michou\Mes documents\Mes images\Photos camping\affiche centre aqualudique_page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2179603" cy="306785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143504" y="642918"/>
            <a:ext cx="1714512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Situé à Saint-Flour, </a:t>
            </a:r>
          </a:p>
          <a:p>
            <a:pPr algn="just"/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centre </a:t>
            </a:r>
            <a:r>
              <a:rPr lang="fr-FR" sz="9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aqualudique</a:t>
            </a:r>
            <a:endParaRPr lang="fr-FR" sz="9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vous invite à la détente avec son spa et son hammam , au sport avec son espace de remise en forme, au jeu avec son bassin et ses toboggans.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71435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Viaduc de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Garabit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 Architecture G. Eiffel 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Tour du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lac du barrage de Grandval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 les villages engloutis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Visite du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Château de </a:t>
            </a:r>
            <a:r>
              <a:rPr lang="fr-FR" sz="9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Chassan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 boutique artisanale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"Les </a:t>
            </a:r>
            <a:r>
              <a:rPr lang="fr-FR" sz="9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buffadous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"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Sites exceptionnels du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Belvédère de Mallet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et du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Château d'</a:t>
            </a:r>
            <a:r>
              <a:rPr lang="fr-FR" sz="9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Alleuze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 descr="C:\Documents and Settings\michou\Mes documents\Mes images\Photos camping\gorgestruy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42918"/>
            <a:ext cx="1733550" cy="82867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14282" y="17859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Découverte des paysages grandioses </a:t>
            </a:r>
            <a:r>
              <a:rPr lang="fr-FR" sz="9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margeridiens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La Ferme de </a:t>
            </a:r>
            <a:r>
              <a:rPr lang="fr-FR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Pierre Allègre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 la vie paysanne en 1</a:t>
            </a:r>
            <a:endParaRPr lang="fr-F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Le Domaine de </a:t>
            </a:r>
            <a:r>
              <a:rPr lang="fr-FR" sz="9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Longevialle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 100 ans d'histoire du Viaduc de </a:t>
            </a:r>
            <a:r>
              <a:rPr lang="fr-FR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Garabit </a:t>
            </a:r>
            <a:endParaRPr lang="fr-F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Le </a:t>
            </a:r>
            <a:r>
              <a:rPr lang="fr-FR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 Mouchet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 haut lieu de la Résistance et le Musée</a:t>
            </a:r>
            <a:endParaRPr lang="fr-FR" sz="9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28" name="Picture 4" descr="C:\Documents and Settings\michou\Mes documents\Mes images\Photos camping\marge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1733550" cy="89535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14282" y="271462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 Château du </a:t>
            </a:r>
            <a:r>
              <a:rPr lang="fr-FR" sz="9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Sailhant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 Moissac le Tombeau du Pèlerin  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 Forêt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 </a:t>
            </a:r>
            <a:r>
              <a:rPr lang="fr-FR" sz="9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Pinatelle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 Lac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du Pêcher 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Allanche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et les vastes pâturages du Cézallier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 Gorges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de la </a:t>
            </a:r>
            <a:r>
              <a:rPr lang="fr-FR" sz="9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Sianne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 merveilleuse cité de </a:t>
            </a:r>
            <a:r>
              <a:rPr lang="fr-FR" sz="9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Blesle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Massiac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: la porte du Cantal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9" name="Picture 5" descr="C:\Documents and Settings\michou\Mes documents\Mes images\Photos camping\Chateau du sailh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928934"/>
            <a:ext cx="2390775" cy="1123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30" name="Picture 6" descr="C:\Documents and Settings\michou\Mes documents\Mes images\Photos camping\La cascade du sailh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714620"/>
            <a:ext cx="1585914" cy="11894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214282" y="407194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La </a:t>
            </a:r>
            <a:r>
              <a:rPr lang="fr-FR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Planèze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 plateau volcanique avec des pâturages et de splendides bâtisses traditionnelles, aux toits de lauzes</a:t>
            </a:r>
            <a:endParaRPr lang="fr-F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Les </a:t>
            </a:r>
            <a:r>
              <a:rPr lang="fr-FR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Monts du Cantal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 Prat-de-Bouc (col européen de migrations d'oiseaux), la vallée de l'Epi les vallées glaciaires rayonnent autour du Puy-Mary. Ce sont les grands espaces où la nature et la liberté sont souveraines. </a:t>
            </a:r>
            <a:endParaRPr lang="fr-FR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Salers</a:t>
            </a:r>
            <a:r>
              <a:rPr lang="fr-FR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:cité médiévale et renaissance, joyau de l'architecture auvergnate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fr-FR" sz="9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31" name="Picture 7" descr="C:\Documents and Settings\michou\Mes documents\Mes images\Photos camping\puyma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286256"/>
            <a:ext cx="1733550" cy="9144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14282" y="5473005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Chaudes-Aigue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 : cité aux eaux les plus chaudes d'Europe : 82°et musée de la Géothermie. Région chère aux pèlerins de Saint-Jacques  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Laguiole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capitale de la coutellerie  </a:t>
            </a: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Liberal" pitchFamily="2" charset="0"/>
              </a:rPr>
              <a:t>… et l’hiver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fr-FR" sz="9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Station de ski de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Super LIORAN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téléphérique : nombreuses pistes de ski alpin et de ski de fond, patinoire, piste de luge etc...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2" name="Picture 8" descr="C:\Documents and Settings\michou\Mes documents\Mes images\Photos camping\chaudesaigu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429264"/>
            <a:ext cx="1733550" cy="1162050"/>
          </a:xfrm>
          <a:prstGeom prst="rect">
            <a:avLst/>
          </a:prstGeom>
          <a:noFill/>
        </p:spPr>
      </p:pic>
      <p:grpSp>
        <p:nvGrpSpPr>
          <p:cNvPr id="19" name="Groupe 18"/>
          <p:cNvGrpSpPr/>
          <p:nvPr/>
        </p:nvGrpSpPr>
        <p:grpSpPr>
          <a:xfrm>
            <a:off x="7572364" y="3429000"/>
            <a:ext cx="1571636" cy="1945320"/>
            <a:chOff x="5286380" y="0"/>
            <a:chExt cx="1571636" cy="1945320"/>
          </a:xfrm>
        </p:grpSpPr>
        <p:pic>
          <p:nvPicPr>
            <p:cNvPr id="1033" name="Picture 9" descr="C:\Documents and Settings\michou\Mes documents\Mes images\Photos camping\loup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6380" y="0"/>
              <a:ext cx="1514475" cy="1933575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5500694" y="1714488"/>
              <a:ext cx="13573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i="1" dirty="0" smtClean="0">
                  <a:latin typeface="+mj-lt"/>
                </a:rPr>
                <a:t>Les  loups du Gévaudan</a:t>
              </a:r>
              <a:endParaRPr lang="fr-FR" sz="900" b="1" i="1" dirty="0">
                <a:latin typeface="+mj-lt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715008" y="5572140"/>
            <a:ext cx="32861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 loups du Gévaudan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: en Lozère à Sainte-Lucie plus de 100 loups vivent en semi-liberté. Sur les terres de légendes du Gévaudan, ces loups ont trouvé asile dans un biotope nature, un espace boisé de plusieurs hectares, le parc du Gévaudan.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Calibri" pitchFamily="34" charset="0"/>
              <a:buChar char="•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9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Les bisons d'Europe :</a:t>
            </a:r>
            <a:r>
              <a:rPr lang="fr-FR" sz="9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Sur les crêtes de la Margeride, ce circuit vous fera découvrir la réserve animalière ainsi que quelques uns des villages les plus typiques de cette région. </a:t>
            </a:r>
            <a:endParaRPr lang="fr-FR" sz="9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4" name="Picture 10" descr="C:\Documents and Settings\michou\Mes documents\Mes images\Photos camping\bisonseurop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4643446"/>
            <a:ext cx="173355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D7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D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1091</TotalTime>
  <Words>1546</Words>
  <Application>Microsoft Office PowerPoint</Application>
  <PresentationFormat>Affichage à l'écran (4:3)</PresentationFormat>
  <Paragraphs>700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Camping International  «La Roche Murat» ***</vt:lpstr>
      <vt:lpstr>Le coin camping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camping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Camping International « La Roche Murat » ***</dc:title>
  <dc:creator>RICHAUD Micheline</dc:creator>
  <cp:lastModifiedBy>RICHAUD Micheline</cp:lastModifiedBy>
  <cp:revision>118</cp:revision>
  <cp:lastPrinted>2012-02-23T10:55:27Z</cp:lastPrinted>
  <dcterms:created xsi:type="dcterms:W3CDTF">2010-01-25T13:20:19Z</dcterms:created>
  <dcterms:modified xsi:type="dcterms:W3CDTF">2013-01-15T15:16:29Z</dcterms:modified>
</cp:coreProperties>
</file>